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4"/>
  </p:sldMasterIdLst>
  <p:notesMasterIdLst>
    <p:notesMasterId r:id="rId36"/>
  </p:notesMasterIdLst>
  <p:handoutMasterIdLst>
    <p:handoutMasterId r:id="rId37"/>
  </p:handoutMasterIdLst>
  <p:sldIdLst>
    <p:sldId id="348" r:id="rId5"/>
    <p:sldId id="351" r:id="rId6"/>
    <p:sldId id="350" r:id="rId7"/>
    <p:sldId id="352" r:id="rId8"/>
    <p:sldId id="353" r:id="rId9"/>
    <p:sldId id="354" r:id="rId10"/>
    <p:sldId id="359" r:id="rId11"/>
    <p:sldId id="355" r:id="rId12"/>
    <p:sldId id="356" r:id="rId13"/>
    <p:sldId id="357" r:id="rId14"/>
    <p:sldId id="382" r:id="rId15"/>
    <p:sldId id="383" r:id="rId16"/>
    <p:sldId id="358" r:id="rId17"/>
    <p:sldId id="360" r:id="rId18"/>
    <p:sldId id="379" r:id="rId19"/>
    <p:sldId id="380" r:id="rId20"/>
    <p:sldId id="381" r:id="rId21"/>
    <p:sldId id="368" r:id="rId22"/>
    <p:sldId id="369" r:id="rId23"/>
    <p:sldId id="370" r:id="rId24"/>
    <p:sldId id="361" r:id="rId25"/>
    <p:sldId id="362" r:id="rId26"/>
    <p:sldId id="363" r:id="rId27"/>
    <p:sldId id="300" r:id="rId28"/>
    <p:sldId id="364" r:id="rId29"/>
    <p:sldId id="365" r:id="rId30"/>
    <p:sldId id="366" r:id="rId31"/>
    <p:sldId id="367" r:id="rId32"/>
    <p:sldId id="375" r:id="rId33"/>
    <p:sldId id="376" r:id="rId34"/>
    <p:sldId id="374" r:id="rId35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34" autoAdjust="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72158A-7735-4DF8-ADEB-0CAFDD7734BB}" type="datetime1">
              <a:rPr lang="pt-BR" smtClean="0"/>
              <a:t>09/05/2024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A83F606-8A8B-426E-A649-E6072AD6EE3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8761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1D5713-49C8-469A-A14E-6DB9F2CD4D33}" type="datetime1">
              <a:rPr lang="pt-BR" noProof="0" smtClean="0"/>
              <a:t>09/05/2024</a:t>
            </a:fld>
            <a:endParaRPr lang="pt-BR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4DD8812-632B-44E3-B183-D20ADC793C3A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906374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4DD8812-632B-44E3-B183-D20ADC793C3A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761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13000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E61F5-065C-482F-AF09-77F428D1E13A}" type="datetime1">
              <a:rPr lang="pt-BR" noProof="0" smtClean="0"/>
              <a:t>09/05/2024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EC5FC9-F7D0-0141-850B-7623CA81A775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F839E6-7F1F-6E4D-B83C-F5DA99E98229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ACA50E-A3A8-9D41-B30C-03B00FB2DEF0}"/>
              </a:ext>
            </a:extLst>
          </p:cNvPr>
          <p:cNvSpPr/>
          <p:nvPr userDrawn="1"/>
        </p:nvSpPr>
        <p:spPr>
          <a:xfrm>
            <a:off x="5664569" y="541205"/>
            <a:ext cx="283407" cy="283407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92073B-F20B-034A-BC3A-9B993F0DD0BA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091F50-D240-B145-B0B1-DAEDDFDE34AD}"/>
              </a:ext>
            </a:extLst>
          </p:cNvPr>
          <p:cNvSpPr/>
          <p:nvPr userDrawn="1"/>
        </p:nvSpPr>
        <p:spPr>
          <a:xfrm>
            <a:off x="0" y="-1994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4D2BCF-2001-46DF-B59B-7379CFC1F63A}" type="datetime1">
              <a:rPr lang="pt-BR" noProof="0" smtClean="0"/>
              <a:t>09/05/2024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A2141DD-8D8D-FA43-BD4F-2CFC93C87782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1A62821-5E0F-DE41-B5C2-17A3A7277F4E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311AE14-D8F0-1D4C-9D8D-60383658279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F2BE645-D4F2-304C-9AFA-473D8F888A85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640330-30A6-6948-87A7-9DE6D41794F5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FB6548-D83C-1D4E-AE87-2E8F1D3D0FA7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7C7400-7EDC-8845-AB5A-80FB8175C1E2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28" name="Título 1">
            <a:extLst>
              <a:ext uri="{FF2B5EF4-FFF2-40B4-BE49-F238E27FC236}">
                <a16:creationId xmlns:a16="http://schemas.microsoft.com/office/drawing/2014/main" id="{BC941C44-9B96-0040-8C71-D8364EB57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014993B-5057-2A4C-9CA0-383DC5504020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3B110E8-1FE2-BC47-A5AE-4C698B688B65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7DACF2F-5D4D-434D-8786-E4DF0385E6F6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FE816CC-CBCA-7946-B9E5-E9649EF369BE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4227EE-5783-4474-AD9D-0C6134FC9EA8}" type="datetime1">
              <a:rPr lang="pt-BR" noProof="0" smtClean="0"/>
              <a:t>09/05/2024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4" name="Espaço Reservado para Imagem 3">
            <a:extLst>
              <a:ext uri="{FF2B5EF4-FFF2-40B4-BE49-F238E27FC236}">
                <a16:creationId xmlns:a16="http://schemas.microsoft.com/office/drawing/2014/main" id="{C950F4E3-11A9-2549-A00D-601AEF6E4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3"/>
            </a:solidFill>
          </a:ln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1" name="Espaço Reservado para Imagem 3">
            <a:extLst>
              <a:ext uri="{FF2B5EF4-FFF2-40B4-BE49-F238E27FC236}">
                <a16:creationId xmlns:a16="http://schemas.microsoft.com/office/drawing/2014/main" id="{21B5A175-E633-E74F-AE3B-DF58F989F4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6"/>
            </a:solidFill>
          </a:ln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2" name="Espaço Reservado para Imagem 3">
            <a:extLst>
              <a:ext uri="{FF2B5EF4-FFF2-40B4-BE49-F238E27FC236}">
                <a16:creationId xmlns:a16="http://schemas.microsoft.com/office/drawing/2014/main" id="{261D2778-BA56-D247-9B2C-28D010C9D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1"/>
            </a:solidFill>
          </a:ln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id="{2DAF6EFF-134E-BA40-8B51-917FDE13C0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486968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 dirty="0"/>
              <a:t>Insira o nome aqui</a:t>
            </a:r>
          </a:p>
        </p:txBody>
      </p:sp>
      <p:sp>
        <p:nvSpPr>
          <p:cNvPr id="24" name="Espaço Reservado para Texto 3">
            <a:extLst>
              <a:ext uri="{FF2B5EF4-FFF2-40B4-BE49-F238E27FC236}">
                <a16:creationId xmlns:a16="http://schemas.microsoft.com/office/drawing/2014/main" id="{188BF917-678C-1249-95B9-7FD2AC7B2231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486968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 dirty="0"/>
              <a:t>Insira o nome aqui</a:t>
            </a:r>
          </a:p>
        </p:txBody>
      </p:sp>
      <p:sp>
        <p:nvSpPr>
          <p:cNvPr id="25" name="Espaço Reservado para Texto 3">
            <a:extLst>
              <a:ext uri="{FF2B5EF4-FFF2-40B4-BE49-F238E27FC236}">
                <a16:creationId xmlns:a16="http://schemas.microsoft.com/office/drawing/2014/main" id="{BAFF17AE-3EA2-2D47-BCDD-E5587B12706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486968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 dirty="0"/>
              <a:t>Insira o nome aqui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2D7EDB7-7C02-0245-8A1F-553F094A442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CF5D165-4F6F-2447-8B9E-8B0D94808ED3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46C35C7-7133-4C43-BBF7-575440F7BAD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33DD7BE-C379-5C42-9FB0-EF72161049F4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3DFC41-C6DE-7942-9358-E23A1EE8759D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ABB593-7229-9548-8BCC-C947B1BF8D93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86D2413-D60D-484E-ACAB-31891AFDA133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34" name="Título 1">
            <a:extLst>
              <a:ext uri="{FF2B5EF4-FFF2-40B4-BE49-F238E27FC236}">
                <a16:creationId xmlns:a16="http://schemas.microsoft.com/office/drawing/2014/main" id="{86090E0F-345E-3D4B-8886-95D8A4A77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</p:spTree>
    <p:extLst>
      <p:ext uri="{BB962C8B-B14F-4D97-AF65-F5344CB8AC3E}">
        <p14:creationId xmlns:p14="http://schemas.microsoft.com/office/powerpoint/2010/main" val="325868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7873" y="758952"/>
            <a:ext cx="7356255" cy="3566160"/>
          </a:xfrm>
          <a:prstGeom prst="rect">
            <a:avLst/>
          </a:prstGeom>
        </p:spPr>
        <p:txBody>
          <a:bodyPr rtlCol="0" anchor="b" anchorCtr="0">
            <a:normAutofit/>
          </a:bodyPr>
          <a:lstStyle>
            <a:lvl1pPr algn="ctr">
              <a:lnSpc>
                <a:spcPct val="90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417873" y="4663440"/>
            <a:ext cx="7356255" cy="114300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158240" y="4485132"/>
            <a:ext cx="9875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C15B84-B4E8-4089-A9B1-A94DDB64F8DE}" type="datetime1">
              <a:rPr lang="pt-BR" noProof="0" smtClean="0"/>
              <a:t>09/05/2024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75A452-E352-BE40-9E44-7C0E90F4DBC5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E00246-7C7C-8E48-B95E-02BE89F197F5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F1652A-A323-BC48-9A00-7ECF1C4E1DA4}"/>
              </a:ext>
            </a:extLst>
          </p:cNvPr>
          <p:cNvSpPr/>
          <p:nvPr userDrawn="1"/>
        </p:nvSpPr>
        <p:spPr>
          <a:xfrm>
            <a:off x="11634902" y="2565781"/>
            <a:ext cx="283407" cy="28340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33BC29-8FD1-CB45-8FF6-0C7CC3CB423D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67EB1F-C984-B840-BD1F-FD174D01A3AF}"/>
              </a:ext>
            </a:extLst>
          </p:cNvPr>
          <p:cNvSpPr/>
          <p:nvPr userDrawn="1"/>
        </p:nvSpPr>
        <p:spPr>
          <a:xfrm>
            <a:off x="6135" y="0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9D75F8B1-A294-E349-BD08-B06B2954212A}"/>
              </a:ext>
            </a:extLst>
          </p:cNvPr>
          <p:cNvGrpSpPr/>
          <p:nvPr userDrawn="1"/>
        </p:nvGrpSpPr>
        <p:grpSpPr>
          <a:xfrm>
            <a:off x="495300" y="0"/>
            <a:ext cx="11201400" cy="6880860"/>
            <a:chOff x="495300" y="0"/>
            <a:chExt cx="11201400" cy="6880860"/>
          </a:xfrm>
        </p:grpSpPr>
        <p:sp>
          <p:nvSpPr>
            <p:cNvPr id="33" name="Forma Livre 32">
              <a:extLst>
                <a:ext uri="{FF2B5EF4-FFF2-40B4-BE49-F238E27FC236}">
                  <a16:creationId xmlns:a16="http://schemas.microsoft.com/office/drawing/2014/main" id="{5942EFAD-842E-9C46-9853-C0F135D24007}"/>
                </a:ext>
              </a:extLst>
            </p:cNvPr>
            <p:cNvSpPr/>
            <p:nvPr userDrawn="1"/>
          </p:nvSpPr>
          <p:spPr>
            <a:xfrm>
              <a:off x="495300" y="0"/>
              <a:ext cx="1337265" cy="6880860"/>
            </a:xfrm>
            <a:custGeom>
              <a:avLst/>
              <a:gdLst>
                <a:gd name="connsiteX0" fmla="*/ 1173967 w 1337265"/>
                <a:gd name="connsiteY0" fmla="*/ 0 h 6880860"/>
                <a:gd name="connsiteX1" fmla="*/ 1319300 w 1337265"/>
                <a:gd name="connsiteY1" fmla="*/ 0 h 6880860"/>
                <a:gd name="connsiteX2" fmla="*/ 1204253 w 1337265"/>
                <a:gd name="connsiteY2" fmla="*/ 146399 h 6880860"/>
                <a:gd name="connsiteX3" fmla="*/ 114300 w 1337265"/>
                <a:gd name="connsiteY3" fmla="*/ 3429000 h 6880860"/>
                <a:gd name="connsiteX4" fmla="*/ 1204253 w 1337265"/>
                <a:gd name="connsiteY4" fmla="*/ 6711601 h 6880860"/>
                <a:gd name="connsiteX5" fmla="*/ 1337265 w 1337265"/>
                <a:gd name="connsiteY5" fmla="*/ 6880860 h 6880860"/>
                <a:gd name="connsiteX6" fmla="*/ 1191931 w 1337265"/>
                <a:gd name="connsiteY6" fmla="*/ 6880860 h 6880860"/>
                <a:gd name="connsiteX7" fmla="*/ 1112661 w 1337265"/>
                <a:gd name="connsiteY7" fmla="*/ 6779988 h 6880860"/>
                <a:gd name="connsiteX8" fmla="*/ 0 w 1337265"/>
                <a:gd name="connsiteY8" fmla="*/ 3429000 h 6880860"/>
                <a:gd name="connsiteX9" fmla="*/ 1112661 w 1337265"/>
                <a:gd name="connsiteY9" fmla="*/ 78012 h 6880860"/>
                <a:gd name="connsiteX10" fmla="*/ 1173967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173967" y="0"/>
                  </a:moveTo>
                  <a:lnTo>
                    <a:pt x="1319300" y="0"/>
                  </a:lnTo>
                  <a:lnTo>
                    <a:pt x="1204253" y="146399"/>
                  </a:lnTo>
                  <a:cubicBezTo>
                    <a:pt x="519693" y="1061765"/>
                    <a:pt x="114300" y="2198040"/>
                    <a:pt x="114300" y="3429000"/>
                  </a:cubicBezTo>
                  <a:cubicBezTo>
                    <a:pt x="114300" y="4659960"/>
                    <a:pt x="519693" y="5796235"/>
                    <a:pt x="1204253" y="6711601"/>
                  </a:cubicBezTo>
                  <a:lnTo>
                    <a:pt x="1337265" y="6880860"/>
                  </a:lnTo>
                  <a:lnTo>
                    <a:pt x="1191931" y="6880860"/>
                  </a:lnTo>
                  <a:lnTo>
                    <a:pt x="1112661" y="6779988"/>
                  </a:lnTo>
                  <a:cubicBezTo>
                    <a:pt x="413839" y="5845552"/>
                    <a:pt x="0" y="4685605"/>
                    <a:pt x="0" y="3429000"/>
                  </a:cubicBezTo>
                  <a:cubicBezTo>
                    <a:pt x="0" y="2172395"/>
                    <a:pt x="413839" y="1012448"/>
                    <a:pt x="1112661" y="78012"/>
                  </a:cubicBezTo>
                  <a:lnTo>
                    <a:pt x="11739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32" name="Forma Livre 31">
              <a:extLst>
                <a:ext uri="{FF2B5EF4-FFF2-40B4-BE49-F238E27FC236}">
                  <a16:creationId xmlns:a16="http://schemas.microsoft.com/office/drawing/2014/main" id="{BE0B7AF7-52C0-EB45-93DE-79DFF44F5AAE}"/>
                </a:ext>
              </a:extLst>
            </p:cNvPr>
            <p:cNvSpPr/>
            <p:nvPr userDrawn="1"/>
          </p:nvSpPr>
          <p:spPr>
            <a:xfrm>
              <a:off x="10359435" y="0"/>
              <a:ext cx="1337265" cy="6880860"/>
            </a:xfrm>
            <a:custGeom>
              <a:avLst/>
              <a:gdLst>
                <a:gd name="connsiteX0" fmla="*/ 17965 w 1337265"/>
                <a:gd name="connsiteY0" fmla="*/ 0 h 6880860"/>
                <a:gd name="connsiteX1" fmla="*/ 163299 w 1337265"/>
                <a:gd name="connsiteY1" fmla="*/ 0 h 6880860"/>
                <a:gd name="connsiteX2" fmla="*/ 224604 w 1337265"/>
                <a:gd name="connsiteY2" fmla="*/ 78012 h 6880860"/>
                <a:gd name="connsiteX3" fmla="*/ 1337265 w 1337265"/>
                <a:gd name="connsiteY3" fmla="*/ 3429000 h 6880860"/>
                <a:gd name="connsiteX4" fmla="*/ 224604 w 1337265"/>
                <a:gd name="connsiteY4" fmla="*/ 6779988 h 6880860"/>
                <a:gd name="connsiteX5" fmla="*/ 145334 w 1337265"/>
                <a:gd name="connsiteY5" fmla="*/ 6880860 h 6880860"/>
                <a:gd name="connsiteX6" fmla="*/ 0 w 1337265"/>
                <a:gd name="connsiteY6" fmla="*/ 6880860 h 6880860"/>
                <a:gd name="connsiteX7" fmla="*/ 133012 w 1337265"/>
                <a:gd name="connsiteY7" fmla="*/ 6711601 h 6880860"/>
                <a:gd name="connsiteX8" fmla="*/ 1222965 w 1337265"/>
                <a:gd name="connsiteY8" fmla="*/ 3429000 h 6880860"/>
                <a:gd name="connsiteX9" fmla="*/ 133012 w 1337265"/>
                <a:gd name="connsiteY9" fmla="*/ 146399 h 6880860"/>
                <a:gd name="connsiteX10" fmla="*/ 17965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7965" y="0"/>
                  </a:moveTo>
                  <a:lnTo>
                    <a:pt x="163299" y="0"/>
                  </a:lnTo>
                  <a:lnTo>
                    <a:pt x="224604" y="78012"/>
                  </a:lnTo>
                  <a:cubicBezTo>
                    <a:pt x="923426" y="1012448"/>
                    <a:pt x="1337265" y="2172395"/>
                    <a:pt x="1337265" y="3429000"/>
                  </a:cubicBezTo>
                  <a:cubicBezTo>
                    <a:pt x="1337265" y="4685605"/>
                    <a:pt x="923426" y="5845552"/>
                    <a:pt x="224604" y="6779988"/>
                  </a:cubicBezTo>
                  <a:lnTo>
                    <a:pt x="145334" y="6880860"/>
                  </a:lnTo>
                  <a:lnTo>
                    <a:pt x="0" y="6880860"/>
                  </a:lnTo>
                  <a:lnTo>
                    <a:pt x="133012" y="6711601"/>
                  </a:lnTo>
                  <a:cubicBezTo>
                    <a:pt x="817572" y="5796235"/>
                    <a:pt x="1222965" y="4659960"/>
                    <a:pt x="1222965" y="3429000"/>
                  </a:cubicBezTo>
                  <a:cubicBezTo>
                    <a:pt x="1222965" y="2198040"/>
                    <a:pt x="817572" y="1061765"/>
                    <a:pt x="133012" y="146399"/>
                  </a:cubicBezTo>
                  <a:lnTo>
                    <a:pt x="179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C35658-567B-47FD-B059-777239C7F992}" type="datetime1">
              <a:rPr lang="pt-BR" noProof="0" smtClean="0"/>
              <a:t>09/05/2024</a:t>
            </a:fld>
            <a:endParaRPr lang="pt-BR" noProof="0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06E6D77-4CA3-764C-99E1-7D2CFE6B929E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155117-8A2A-414B-9598-C2919DF747DC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3838F88-99DE-9246-A83B-9C7DB6AE99EF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31FBA2-FD0D-7346-8941-4861923E15CF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22D5D5E-3339-5D47-9E1C-8897082672DB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3BE7267-458F-A141-8480-10E9FB55367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71A438B-57BE-F445-AFBB-BBB2270E9BB4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18" name="Título 1">
            <a:extLst>
              <a:ext uri="{FF2B5EF4-FFF2-40B4-BE49-F238E27FC236}">
                <a16:creationId xmlns:a16="http://schemas.microsoft.com/office/drawing/2014/main" id="{040C74AA-3663-2A49-AA62-C9207F22B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70AAE0-F405-8C4D-B2F2-BC73ABD2560F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C72AC8A-19AA-5641-88DA-414732A1A643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0FF4153-FE4A-204C-B4B4-F331F8058F73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910027-B57E-5C4C-B196-C2CF16EB6B83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7F9EF3-FB4D-49C4-B18F-D13F5A07ED88}" type="datetime1">
              <a:rPr lang="pt-BR" noProof="0" smtClean="0"/>
              <a:t>09/05/2024</a:t>
            </a:fld>
            <a:endParaRPr lang="pt-BR" noProof="0" dirty="0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D896C11-7092-DD43-9676-23A81081B75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9FB8D4-533A-0C44-89B5-487470B0B82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42B0AB-C322-C14B-B2A1-E9F144473219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ABE4C7-7926-3949-9205-07E33FB2D2CE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B43F26-6C7C-4D43-9D1C-A0F792F54874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53D175F-F9D4-DD4E-81B9-495A2E867249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52D03A0-BBCF-2042-832A-8082F1377835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20" name="Título 1">
            <a:extLst>
              <a:ext uri="{FF2B5EF4-FFF2-40B4-BE49-F238E27FC236}">
                <a16:creationId xmlns:a16="http://schemas.microsoft.com/office/drawing/2014/main" id="{E2831508-70C2-2F43-998D-55CE4837B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32ACE3-4E65-6243-9416-19BFA39FD92C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A372105-F1CB-9149-A4B9-C151B3CCB9B4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E2DDF3-5C18-5644-8994-8CD902656DE8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383F4E3-E6C1-BB40-90E6-290C140F9A07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16CE25-69AB-4C36-AF74-C114772A6047}" type="datetime1">
              <a:rPr lang="pt-BR" noProof="0" smtClean="0"/>
              <a:t>09/05/2024</a:t>
            </a:fld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C09A16-A6B6-E04E-A40A-F482C0A95C0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B2DF34-338D-4F43-B8F7-D7A00348B68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3778C21-4171-774D-A73F-77BEBF2E4C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25D2EF-AE01-A247-8BC3-8F35F863C0A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860801-109B-EB4F-96A8-35D76B75958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337F70-9199-7242-BD8B-8F96606A18A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9320B7-AD58-7649-BC95-614ED90F4E6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0C0DE796-998A-F84E-9B56-1958C6777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23D2B0-E152-D14D-8154-8DD47BD10DF3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3BEDF6-5ABA-3B42-99BB-4438813B1A4B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9CF8BE7-F2AC-AB4C-900F-F64D55111EFC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F4254B-D281-684E-BD0B-63AEC0AC197C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C2AC5C-F9B3-4CE9-8D39-3CA38409E239}" type="datetime1">
              <a:rPr lang="pt-BR" noProof="0" smtClean="0"/>
              <a:t>09/05/2024</a:t>
            </a:fld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C09A16-A6B6-E04E-A40A-F482C0A95C0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B2DF34-338D-4F43-B8F7-D7A00348B68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3778C21-4171-774D-A73F-77BEBF2E4C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25D2EF-AE01-A247-8BC3-8F35F863C0A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860801-109B-EB4F-96A8-35D76B75958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337F70-9199-7242-BD8B-8F96606A18A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9320B7-AD58-7649-BC95-614ED90F4E6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0C0DE796-998A-F84E-9B56-1958C6777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5751389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  <p:sp>
        <p:nvSpPr>
          <p:cNvPr id="21" name="Espaço Reservado para Imagem 20">
            <a:extLst>
              <a:ext uri="{FF2B5EF4-FFF2-40B4-BE49-F238E27FC236}">
                <a16:creationId xmlns:a16="http://schemas.microsoft.com/office/drawing/2014/main" id="{384D173E-9054-4C40-98EA-A6EAC4D851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1641" y="0"/>
            <a:ext cx="4270360" cy="6858001"/>
          </a:xfrm>
          <a:custGeom>
            <a:avLst/>
            <a:gdLst>
              <a:gd name="connsiteX0" fmla="*/ 1904091 w 4305219"/>
              <a:gd name="connsiteY0" fmla="*/ 0 h 6913983"/>
              <a:gd name="connsiteX1" fmla="*/ 4305219 w 4305219"/>
              <a:gd name="connsiteY1" fmla="*/ 0 h 6913983"/>
              <a:gd name="connsiteX2" fmla="*/ 4305219 w 4305219"/>
              <a:gd name="connsiteY2" fmla="*/ 6913983 h 6913983"/>
              <a:gd name="connsiteX3" fmla="*/ 1818156 w 4305219"/>
              <a:gd name="connsiteY3" fmla="*/ 6913983 h 6913983"/>
              <a:gd name="connsiteX4" fmla="*/ 1507580 w 4305219"/>
              <a:gd name="connsiteY4" fmla="*/ 6681739 h 6913983"/>
              <a:gd name="connsiteX5" fmla="*/ 0 w 4305219"/>
              <a:gd name="connsiteY5" fmla="*/ 3484983 h 6913983"/>
              <a:gd name="connsiteX6" fmla="*/ 1826504 w 4305219"/>
              <a:gd name="connsiteY6" fmla="*/ 49741 h 691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219" h="6913983">
                <a:moveTo>
                  <a:pt x="1904091" y="0"/>
                </a:moveTo>
                <a:lnTo>
                  <a:pt x="4305219" y="0"/>
                </a:lnTo>
                <a:lnTo>
                  <a:pt x="4305219" y="6913983"/>
                </a:lnTo>
                <a:lnTo>
                  <a:pt x="1818156" y="6913983"/>
                </a:lnTo>
                <a:lnTo>
                  <a:pt x="1507580" y="6681739"/>
                </a:lnTo>
                <a:cubicBezTo>
                  <a:pt x="586863" y="5921896"/>
                  <a:pt x="0" y="4771974"/>
                  <a:pt x="0" y="3484983"/>
                </a:cubicBezTo>
                <a:cubicBezTo>
                  <a:pt x="0" y="2054993"/>
                  <a:pt x="724522" y="794225"/>
                  <a:pt x="1826504" y="497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881322FE-E286-E344-B332-CF37E6CAD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2322728"/>
            <a:ext cx="5751389" cy="4032225"/>
          </a:xfrm>
        </p:spPr>
        <p:txBody>
          <a:bodyPr rtlCol="0"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2998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2AAAE6-7CA4-4490-8E4D-0778DA4D1286}" type="datetime1">
              <a:rPr lang="pt-BR" noProof="0" smtClean="0"/>
              <a:t>09/05/2024</a:t>
            </a:fld>
            <a:endParaRPr lang="pt-BR" noProof="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E7F35D37-0C1A-4D83-92CB-36F7A00A8D79}" type="datetime1">
              <a:rPr lang="pt-BR" noProof="0" smtClean="0"/>
              <a:t>09/05/2024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22" r:id="rId3"/>
    <p:sldLayoutId id="2147483708" r:id="rId4"/>
    <p:sldLayoutId id="2147483709" r:id="rId5"/>
    <p:sldLayoutId id="2147483716" r:id="rId6"/>
    <p:sldLayoutId id="2147483710" r:id="rId7"/>
    <p:sldLayoutId id="2147483724" r:id="rId8"/>
    <p:sldLayoutId id="2147483711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50278-9A9A-0F4E-BDCF-6351BE1732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pt-BR" sz="11500" dirty="0">
                <a:latin typeface="Constantia" panose="02030602050306030303" pitchFamily="18" charset="0"/>
              </a:rPr>
              <a:t>FILOSOFIA</a:t>
            </a:r>
            <a:endParaRPr lang="pt-BR" dirty="0">
              <a:latin typeface="Constantia" panose="02030602050306030303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7F481B-9C2C-084A-8DF1-0582D2DA4B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pt-BR" dirty="0"/>
              <a:t>Professor </a:t>
            </a:r>
            <a:r>
              <a:rPr lang="pt-BR" dirty="0" err="1"/>
              <a:t>alexandre</a:t>
            </a:r>
            <a:r>
              <a:rPr lang="pt-BR" dirty="0"/>
              <a:t> </a:t>
            </a:r>
            <a:r>
              <a:rPr lang="pt-BR" dirty="0" err="1"/>
              <a:t>luiz</a:t>
            </a:r>
            <a:r>
              <a:rPr lang="pt-BR" dirty="0"/>
              <a:t> zeni</a:t>
            </a:r>
          </a:p>
        </p:txBody>
      </p:sp>
      <p:pic>
        <p:nvPicPr>
          <p:cNvPr id="1026" name="Picture 2" descr="Filosofia GIFs | Tenor">
            <a:extLst>
              <a:ext uri="{FF2B5EF4-FFF2-40B4-BE49-F238E27FC236}">
                <a16:creationId xmlns:a16="http://schemas.microsoft.com/office/drawing/2014/main" id="{A66F251A-C18B-49D5-BB58-6B79D8690A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32" y="18139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dex of /rcs/teachers/schneck_folder/images">
            <a:extLst>
              <a:ext uri="{FF2B5EF4-FFF2-40B4-BE49-F238E27FC236}">
                <a16:creationId xmlns:a16="http://schemas.microsoft.com/office/drawing/2014/main" id="{B1BAEF3B-EF76-4804-B9C3-3CDBAD3BF8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23" y="0"/>
            <a:ext cx="2028602" cy="26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9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024F825-C582-47D2-9642-532760C0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blz - Desenho de porfabia - Gartic">
            <a:extLst>
              <a:ext uri="{FF2B5EF4-FFF2-40B4-BE49-F238E27FC236}">
                <a16:creationId xmlns:a16="http://schemas.microsoft.com/office/drawing/2014/main" id="{ADD2CDAF-28A0-4F97-8EBB-6EC434365B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52" y="421817"/>
            <a:ext cx="6652895" cy="54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17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024F825-C582-47D2-9642-532760C0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70026"/>
            <a:ext cx="10058400" cy="1369074"/>
          </a:xfrm>
        </p:spPr>
        <p:txBody>
          <a:bodyPr>
            <a:normAutofit/>
          </a:bodyPr>
          <a:lstStyle/>
          <a:p>
            <a:pPr algn="ctr"/>
            <a:r>
              <a:rPr lang="pt-BR" sz="8000" u="sng" dirty="0">
                <a:solidFill>
                  <a:srgbClr val="282828"/>
                </a:solidFill>
                <a:latin typeface="Algerian" panose="04020705040A02060702" pitchFamily="82" charset="0"/>
              </a:rPr>
              <a:t>Sobre</a:t>
            </a:r>
            <a:r>
              <a:rPr lang="pt-BR" sz="8000" dirty="0">
                <a:solidFill>
                  <a:srgbClr val="282828"/>
                </a:solidFill>
                <a:latin typeface="Algerian" panose="04020705040A02060702" pitchFamily="82" charset="0"/>
              </a:rPr>
              <a:t> </a:t>
            </a:r>
            <a:r>
              <a:rPr lang="pt-BR" sz="8000" u="sng" dirty="0">
                <a:solidFill>
                  <a:srgbClr val="282828"/>
                </a:solidFill>
                <a:latin typeface="Algerian" panose="04020705040A02060702" pitchFamily="82" charset="0"/>
              </a:rPr>
              <a:t>o</a:t>
            </a:r>
            <a:r>
              <a:rPr lang="pt-BR" sz="8000" dirty="0">
                <a:solidFill>
                  <a:srgbClr val="282828"/>
                </a:solidFill>
                <a:latin typeface="Algerian" panose="04020705040A02060702" pitchFamily="82" charset="0"/>
              </a:rPr>
              <a:t> </a:t>
            </a:r>
            <a:r>
              <a:rPr lang="pt-BR" sz="8000" u="sng" dirty="0">
                <a:solidFill>
                  <a:srgbClr val="282828"/>
                </a:solidFill>
                <a:latin typeface="Algerian" panose="04020705040A02060702" pitchFamily="82" charset="0"/>
              </a:rPr>
              <a:t>tempo</a:t>
            </a:r>
          </a:p>
        </p:txBody>
      </p:sp>
      <p:pic>
        <p:nvPicPr>
          <p:cNvPr id="1026" name="Picture 2" descr="Tema filosófico: O TEMPO. “Se não me perguntam o que é o tempo, eu sei o  que é o tempo, mas se me perguntam o que é o tempo, eu não sei">
            <a:extLst>
              <a:ext uri="{FF2B5EF4-FFF2-40B4-BE49-F238E27FC236}">
                <a16:creationId xmlns:a16="http://schemas.microsoft.com/office/drawing/2014/main" id="{90C78824-0748-416E-B819-1C9977C7C5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17" y="1530883"/>
            <a:ext cx="6824870" cy="511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767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024F825-C582-47D2-9642-532760C0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blz - Desenho de porfabia - Gartic">
            <a:extLst>
              <a:ext uri="{FF2B5EF4-FFF2-40B4-BE49-F238E27FC236}">
                <a16:creationId xmlns:a16="http://schemas.microsoft.com/office/drawing/2014/main" id="{ADD2CDAF-28A0-4F97-8EBB-6EC434365B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52" y="421817"/>
            <a:ext cx="6652895" cy="54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144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80120A6F-1B28-4B3A-88FA-FF399609F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3" y="1446337"/>
            <a:ext cx="11516139" cy="5126741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</a:rPr>
              <a:t>Teoria da Iluminação:</a:t>
            </a:r>
            <a:endParaRPr lang="pt-BR" sz="28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Adaptação da teoria da Reminiscência </a:t>
            </a:r>
            <a:r>
              <a:rPr lang="pt-BR" sz="2400" dirty="0">
                <a:solidFill>
                  <a:srgbClr val="FF0000"/>
                </a:solidFill>
                <a:sym typeface="Wingdings" panose="05000000000000000000" pitchFamily="2" charset="2"/>
              </a:rPr>
              <a:t>(Platão)</a:t>
            </a:r>
            <a:r>
              <a:rPr lang="pt-BR" sz="2400" dirty="0">
                <a:sym typeface="Wingdings" panose="05000000000000000000" pitchFamily="2" charset="2"/>
              </a:rPr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Verdades eternas...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Em nós;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Infundidas por Deus na criação;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</a:rPr>
              <a:t>Interiorização...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Oração </a:t>
            </a:r>
            <a:r>
              <a:rPr lang="pt-BR" sz="2400" dirty="0">
                <a:solidFill>
                  <a:srgbClr val="FF0000"/>
                </a:solidFill>
              </a:rPr>
              <a:t>–</a:t>
            </a:r>
            <a:r>
              <a:rPr lang="pt-BR" sz="2400" dirty="0"/>
              <a:t> Confissão...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Irradiação divina no intelecto humano;</a:t>
            </a:r>
          </a:p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07FCCFD-A3F4-4D52-9721-0E4A1BB68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3" y="77263"/>
            <a:ext cx="11516139" cy="118169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5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Epistemologia</a:t>
            </a:r>
            <a:r>
              <a:rPr lang="pt-B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5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agostiniana</a:t>
            </a:r>
          </a:p>
        </p:txBody>
      </p:sp>
      <p:pic>
        <p:nvPicPr>
          <p:cNvPr id="7170" name="Picture 2" descr="Teoria da Iluminação natural em Santo Agostinho - Brasil Escola">
            <a:extLst>
              <a:ext uri="{FF2B5EF4-FFF2-40B4-BE49-F238E27FC236}">
                <a16:creationId xmlns:a16="http://schemas.microsoft.com/office/drawing/2014/main" id="{1CFD2122-2DE5-4B3A-903C-EBFB3CD53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607" y="2027582"/>
            <a:ext cx="3456830" cy="44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096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024F825-C582-47D2-9642-532760C0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blz - Desenho de porfabia - Gartic">
            <a:extLst>
              <a:ext uri="{FF2B5EF4-FFF2-40B4-BE49-F238E27FC236}">
                <a16:creationId xmlns:a16="http://schemas.microsoft.com/office/drawing/2014/main" id="{ADD2CDAF-28A0-4F97-8EBB-6EC434365B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52" y="421817"/>
            <a:ext cx="6652895" cy="54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422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6E58012-3F4E-4F8E-A84C-FDF145C0B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1311965"/>
            <a:ext cx="11728174" cy="5287618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sz="2800" b="1" dirty="0"/>
              <a:t>História da humanidade: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 Reino de Deus </a:t>
            </a:r>
            <a:r>
              <a:rPr lang="pt-BR" sz="2400" dirty="0">
                <a:solidFill>
                  <a:srgbClr val="00B0F0"/>
                </a:solidFill>
              </a:rPr>
              <a:t>(Bem) </a:t>
            </a:r>
            <a:r>
              <a:rPr lang="pt-BR" sz="2400" b="1" dirty="0">
                <a:solidFill>
                  <a:srgbClr val="FF0000"/>
                </a:solidFill>
              </a:rPr>
              <a:t>x</a:t>
            </a:r>
            <a:r>
              <a:rPr lang="pt-BR" sz="2400" dirty="0"/>
              <a:t> Reino do mundo </a:t>
            </a:r>
            <a:r>
              <a:rPr lang="pt-BR" sz="2400" dirty="0">
                <a:solidFill>
                  <a:schemeClr val="accent5"/>
                </a:solidFill>
              </a:rPr>
              <a:t>(Mal)</a:t>
            </a:r>
            <a:r>
              <a:rPr lang="pt-BR" sz="2400" dirty="0"/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 Do início dos tempos ao juízo final;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 Bons </a:t>
            </a:r>
            <a:r>
              <a:rPr lang="pt-BR" sz="24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pt-BR" sz="2400" dirty="0">
                <a:sym typeface="Wingdings" panose="05000000000000000000" pitchFamily="2" charset="2"/>
              </a:rPr>
              <a:t> Vida eterna;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 Maus </a:t>
            </a:r>
            <a:r>
              <a:rPr lang="pt-BR" sz="24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pt-BR" sz="2400" dirty="0">
                <a:sym typeface="Wingdings" panose="05000000000000000000" pitchFamily="2" charset="2"/>
              </a:rPr>
              <a:t> Castigo eterno;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>
                <a:sym typeface="Wingdings" panose="05000000000000000000" pitchFamily="2" charset="2"/>
              </a:rPr>
              <a:t> </a:t>
            </a:r>
            <a:r>
              <a:rPr lang="pt-BR" sz="2800" b="1" dirty="0">
                <a:sym typeface="Wingdings" panose="05000000000000000000" pitchFamily="2" charset="2"/>
              </a:rPr>
              <a:t>A correta ordenação do amor: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 Grau ínfimo </a:t>
            </a:r>
            <a:r>
              <a:rPr lang="pt-BR" sz="24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pt-BR" sz="2400" dirty="0">
                <a:sym typeface="Wingdings" panose="05000000000000000000" pitchFamily="2" charset="2"/>
              </a:rPr>
              <a:t> Elementos materiais </a:t>
            </a:r>
            <a:r>
              <a:rPr lang="pt-BR" sz="2400" dirty="0">
                <a:solidFill>
                  <a:srgbClr val="00B0F0"/>
                </a:solidFill>
                <a:sym typeface="Wingdings" panose="05000000000000000000" pitchFamily="2" charset="2"/>
              </a:rPr>
              <a:t>(sobrevivência)</a:t>
            </a:r>
            <a:r>
              <a:rPr lang="pt-BR" sz="2400" dirty="0">
                <a:sym typeface="Wingdings" panose="05000000000000000000" pitchFamily="2" charset="2"/>
              </a:rPr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 Grau médio </a:t>
            </a:r>
            <a:r>
              <a:rPr lang="pt-BR" sz="24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pt-BR" sz="2400" dirty="0">
                <a:sym typeface="Wingdings" panose="05000000000000000000" pitchFamily="2" charset="2"/>
              </a:rPr>
              <a:t> Outros seres humanos;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 Grau máximo </a:t>
            </a:r>
            <a:r>
              <a:rPr lang="pt-BR" sz="24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pt-BR" sz="2400" dirty="0">
                <a:sym typeface="Wingdings" panose="05000000000000000000" pitchFamily="2" charset="2"/>
              </a:rPr>
              <a:t> Amar a Deus;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>
                <a:sym typeface="Wingdings" panose="05000000000000000000" pitchFamily="2" charset="2"/>
              </a:rPr>
              <a:t> </a:t>
            </a:r>
            <a:r>
              <a:rPr lang="pt-BR" sz="2800" b="1" dirty="0">
                <a:sym typeface="Wingdings" panose="05000000000000000000" pitchFamily="2" charset="2"/>
              </a:rPr>
              <a:t>Fundamento da sociedade perfeita: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 O AMOR.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106FF52-21A4-4CFE-A73C-016DFEAD7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56774"/>
            <a:ext cx="10058400" cy="103592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7200" u="sng" dirty="0">
                <a:latin typeface="Algerian" panose="04020705040A02060702" pitchFamily="82" charset="0"/>
              </a:rPr>
              <a:t>POLÍTICA</a:t>
            </a:r>
            <a:r>
              <a:rPr lang="pt-BR" sz="7200" dirty="0">
                <a:latin typeface="Algerian" panose="04020705040A02060702" pitchFamily="82" charset="0"/>
              </a:rPr>
              <a:t> </a:t>
            </a:r>
            <a:r>
              <a:rPr lang="pt-BR" sz="7200" u="sng" dirty="0">
                <a:latin typeface="Algerian" panose="04020705040A02060702" pitchFamily="82" charset="0"/>
              </a:rPr>
              <a:t>AGOSTINIANA</a:t>
            </a:r>
          </a:p>
        </p:txBody>
      </p:sp>
    </p:spTree>
    <p:extLst>
      <p:ext uri="{BB962C8B-B14F-4D97-AF65-F5344CB8AC3E}">
        <p14:creationId xmlns:p14="http://schemas.microsoft.com/office/powerpoint/2010/main" val="2321948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3D3D3B6-693B-441A-96B6-D437429CB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dirty="0">
                <a:latin typeface="Algerian" panose="04020705040A02060702" pitchFamily="82" charset="0"/>
              </a:rPr>
              <a:t>Cidade de deus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5EF3F8A-862A-4BB7-9294-C2A651255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3535291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 </a:t>
            </a:r>
            <a:r>
              <a:rPr lang="pt-BR" sz="2400" dirty="0"/>
              <a:t>Representada pela igreja;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 Voltados para fins divinos;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 Amor e glória de Deus;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 Desejo de paz eterna;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 Desprezo de si;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 Bens terrenos com moderação;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63A6C4E-0BFB-4634-AF51-698727422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dirty="0">
                <a:latin typeface="Algerian" panose="04020705040A02060702" pitchFamily="82" charset="0"/>
              </a:rPr>
              <a:t>Cidade dos homens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CC61D37D-906C-45DE-9A29-ACBCB92B2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3535291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 </a:t>
            </a:r>
            <a:r>
              <a:rPr lang="pt-BR" sz="2400" dirty="0"/>
              <a:t>Reinados terrenos;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 Voltados para fins terrenos;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 Amor de si;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 Desprezo de Deus;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 Paz terrena;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 Apegados a bens terrenos;</a:t>
            </a:r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9AC485B-EEB2-499A-AC1C-555F73D4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43521"/>
            <a:ext cx="10058400" cy="1369074"/>
          </a:xfrm>
        </p:spPr>
        <p:txBody>
          <a:bodyPr>
            <a:normAutofit/>
          </a:bodyPr>
          <a:lstStyle/>
          <a:p>
            <a:pPr algn="ctr"/>
            <a:r>
              <a:rPr lang="pt-BR" sz="6000" u="sng" dirty="0">
                <a:latin typeface="Algerian" panose="04020705040A02060702" pitchFamily="82" charset="0"/>
              </a:rPr>
              <a:t>SIMULTANEAMENTE</a:t>
            </a:r>
          </a:p>
        </p:txBody>
      </p:sp>
    </p:spTree>
    <p:extLst>
      <p:ext uri="{BB962C8B-B14F-4D97-AF65-F5344CB8AC3E}">
        <p14:creationId xmlns:p14="http://schemas.microsoft.com/office/powerpoint/2010/main" val="3956531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024F825-C582-47D2-9642-532760C0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blz - Desenho de porfabia - Gartic">
            <a:extLst>
              <a:ext uri="{FF2B5EF4-FFF2-40B4-BE49-F238E27FC236}">
                <a16:creationId xmlns:a16="http://schemas.microsoft.com/office/drawing/2014/main" id="{ADD2CDAF-28A0-4F97-8EBB-6EC434365B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52" y="421817"/>
            <a:ext cx="6652895" cy="54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569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024F825-C582-47D2-9642-532760C0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B789880-00A1-4A01-A3F6-2087ADD2F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3314" name="Picture 2" descr="Observação, Royaltyfree, Blog png transparente grátis">
            <a:extLst>
              <a:ext uri="{FF2B5EF4-FFF2-40B4-BE49-F238E27FC236}">
                <a16:creationId xmlns:a16="http://schemas.microsoft.com/office/drawing/2014/main" id="{85DFF39D-6433-4EF5-8F20-04C6BF3DD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992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024F825-C582-47D2-9642-532760C0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 descr="Avicena e Averróis - Aristóteles no Islã - YouTube">
            <a:extLst>
              <a:ext uri="{FF2B5EF4-FFF2-40B4-BE49-F238E27FC236}">
                <a16:creationId xmlns:a16="http://schemas.microsoft.com/office/drawing/2014/main" id="{FD917BD0-8464-43D5-9803-502FA26CE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" y="241023"/>
            <a:ext cx="8501270" cy="637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asa do saber">
            <a:extLst>
              <a:ext uri="{FF2B5EF4-FFF2-40B4-BE49-F238E27FC236}">
                <a16:creationId xmlns:a16="http://schemas.microsoft.com/office/drawing/2014/main" id="{FD4D60BE-0788-4BC4-962F-4D5841C4B7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514" y="964648"/>
            <a:ext cx="3450092" cy="492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56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107C17AA-FD4B-43A3-AD02-108B1F586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B6F3966-578F-47FD-84E1-6E42ABE7B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Filosofia Cristã: Interioridade e Dever :: Sabedoria Política">
            <a:extLst>
              <a:ext uri="{FF2B5EF4-FFF2-40B4-BE49-F238E27FC236}">
                <a16:creationId xmlns:a16="http://schemas.microsoft.com/office/drawing/2014/main" id="{7200EAD5-CF22-48BB-8B4E-BAF74322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6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2EDB620-B655-41C8-88EE-6EA9D641AEFD}"/>
              </a:ext>
            </a:extLst>
          </p:cNvPr>
          <p:cNvSpPr/>
          <p:nvPr/>
        </p:nvSpPr>
        <p:spPr>
          <a:xfrm>
            <a:off x="1921565" y="5451022"/>
            <a:ext cx="8282609" cy="124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u="sng" dirty="0">
                <a:solidFill>
                  <a:schemeClr val="tx1"/>
                </a:solidFill>
                <a:latin typeface="Algerian" panose="04020705040A02060702" pitchFamily="82" charset="0"/>
              </a:rPr>
              <a:t>FILOSOFIA</a:t>
            </a:r>
            <a:r>
              <a:rPr lang="pt-BR" sz="6000" dirty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pt-BR" sz="6000" u="sng" dirty="0">
                <a:solidFill>
                  <a:schemeClr val="tx1"/>
                </a:solidFill>
                <a:latin typeface="Algerian" panose="04020705040A02060702" pitchFamily="82" charset="0"/>
              </a:rPr>
              <a:t>MEDIEVAL</a:t>
            </a:r>
          </a:p>
        </p:txBody>
      </p:sp>
    </p:spTree>
    <p:extLst>
      <p:ext uri="{BB962C8B-B14F-4D97-AF65-F5344CB8AC3E}">
        <p14:creationId xmlns:p14="http://schemas.microsoft.com/office/powerpoint/2010/main" val="4126081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024F825-C582-47D2-9642-532760C0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blz - Desenho de porfabia - Gartic">
            <a:extLst>
              <a:ext uri="{FF2B5EF4-FFF2-40B4-BE49-F238E27FC236}">
                <a16:creationId xmlns:a16="http://schemas.microsoft.com/office/drawing/2014/main" id="{ADD2CDAF-28A0-4F97-8EBB-6EC434365B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52" y="421817"/>
            <a:ext cx="6652895" cy="54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576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FDF107F-7D13-4757-83EF-C119574A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94" y="421817"/>
            <a:ext cx="5751389" cy="136907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t-BR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SÃO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Tomás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de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aquino</a:t>
            </a:r>
            <a:endParaRPr lang="pt-BR" u="sng" dirty="0">
              <a:solidFill>
                <a:schemeClr val="tx1">
                  <a:lumMod val="85000"/>
                  <a:lumOff val="1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A15E174-3EF1-4538-AB1D-78066EB32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392" y="2322728"/>
            <a:ext cx="5751389" cy="4032225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Origem: </a:t>
            </a:r>
            <a:r>
              <a:rPr lang="pt-BR" sz="2400" dirty="0" err="1">
                <a:solidFill>
                  <a:schemeClr val="tx1"/>
                </a:solidFill>
              </a:rPr>
              <a:t>Itáliana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Nascimento:</a:t>
            </a:r>
            <a:r>
              <a:rPr lang="pt-BR" sz="2400" dirty="0"/>
              <a:t>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1221.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Falecimento:</a:t>
            </a:r>
            <a:r>
              <a:rPr lang="pt-BR" sz="2400" dirty="0"/>
              <a:t>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1274.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Escola filosófica: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Escolástica.</a:t>
            </a:r>
          </a:p>
          <a:p>
            <a:endParaRPr lang="pt-BR" dirty="0"/>
          </a:p>
        </p:txBody>
      </p:sp>
      <p:pic>
        <p:nvPicPr>
          <p:cNvPr id="9218" name="Picture 2" descr="São Tomás de Aquino | Educa Mais Brasil">
            <a:extLst>
              <a:ext uri="{FF2B5EF4-FFF2-40B4-BE49-F238E27FC236}">
                <a16:creationId xmlns:a16="http://schemas.microsoft.com/office/drawing/2014/main" id="{5A65AC74-81B8-4202-8889-B64925C52ABF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r="25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uma teológica - Vol. I: Volume I - I Parte - Questões 1 - 43 |  Amazon.com.br">
            <a:extLst>
              <a:ext uri="{FF2B5EF4-FFF2-40B4-BE49-F238E27FC236}">
                <a16:creationId xmlns:a16="http://schemas.microsoft.com/office/drawing/2014/main" id="{D2569D75-3F16-4CF0-89BA-57EEEDE25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10" y="2561533"/>
            <a:ext cx="2602603" cy="355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97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5797563-CAAF-4498-B52D-F9367CEF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8201"/>
            <a:ext cx="10840278" cy="4252842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Renascimento comercial e urbano </a:t>
            </a:r>
            <a:r>
              <a:rPr lang="pt-BR" sz="2800" dirty="0">
                <a:solidFill>
                  <a:srgbClr val="FF0000"/>
                </a:solidFill>
              </a:rPr>
              <a:t>(Baixa idade média)</a:t>
            </a:r>
            <a:r>
              <a:rPr lang="pt-BR" sz="28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Momento de críticas ao clero;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Universidades espalhadas </a:t>
            </a:r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800" dirty="0">
                <a:sym typeface="Wingdings" panose="05000000000000000000" pitchFamily="2" charset="2"/>
              </a:rPr>
              <a:t> Maior acesso;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>
                <a:sym typeface="Wingdings" panose="05000000000000000000" pitchFamily="2" charset="2"/>
              </a:rPr>
              <a:t>Fé </a:t>
            </a:r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&gt;</a:t>
            </a:r>
            <a:r>
              <a:rPr lang="pt-BR" sz="2800" dirty="0">
                <a:sym typeface="Wingdings" panose="05000000000000000000" pitchFamily="2" charset="2"/>
              </a:rPr>
              <a:t> Razão;</a:t>
            </a:r>
            <a:endParaRPr lang="pt-BR" sz="2800" dirty="0"/>
          </a:p>
          <a:p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2C80860-66EF-4C3C-AB60-37A446B2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83278"/>
            <a:ext cx="10840277" cy="13690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8000" u="sng" dirty="0">
                <a:latin typeface="Algerian" panose="04020705040A02060702" pitchFamily="82" charset="0"/>
              </a:rPr>
              <a:t>Contexto</a:t>
            </a:r>
            <a:r>
              <a:rPr lang="pt-BR" sz="8000" dirty="0">
                <a:latin typeface="Algerian" panose="04020705040A02060702" pitchFamily="82" charset="0"/>
              </a:rPr>
              <a:t> </a:t>
            </a:r>
            <a:r>
              <a:rPr lang="pt-BR" sz="8000" u="sng" dirty="0">
                <a:latin typeface="Algerian" panose="04020705040A02060702" pitchFamily="82" charset="0"/>
              </a:rPr>
              <a:t>histórico</a:t>
            </a:r>
          </a:p>
        </p:txBody>
      </p:sp>
      <p:pic>
        <p:nvPicPr>
          <p:cNvPr id="11266" name="Picture 2" descr="Santo Tomás de Aquino | Un Quimera">
            <a:extLst>
              <a:ext uri="{FF2B5EF4-FFF2-40B4-BE49-F238E27FC236}">
                <a16:creationId xmlns:a16="http://schemas.microsoft.com/office/drawing/2014/main" id="{DD361D77-A223-48FD-BACF-092142084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145" y="3503543"/>
            <a:ext cx="24955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17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60D5916-8806-4A6F-8CF3-4839E830D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196530"/>
            <a:ext cx="11741426" cy="136907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400" dirty="0">
                <a:solidFill>
                  <a:schemeClr val="tx1"/>
                </a:solidFill>
                <a:latin typeface="Algerian" panose="04020705040A02060702" pitchFamily="82" charset="0"/>
              </a:rPr>
              <a:t>São </a:t>
            </a:r>
            <a:r>
              <a:rPr lang="pt-BR" sz="5400" dirty="0" err="1">
                <a:solidFill>
                  <a:schemeClr val="tx1"/>
                </a:solidFill>
                <a:latin typeface="Algerian" panose="04020705040A02060702" pitchFamily="82" charset="0"/>
              </a:rPr>
              <a:t>tomás</a:t>
            </a:r>
            <a:r>
              <a:rPr lang="pt-BR" sz="5400" dirty="0">
                <a:solidFill>
                  <a:schemeClr val="tx1"/>
                </a:solidFill>
                <a:latin typeface="Algerian" panose="04020705040A02060702" pitchFamily="82" charset="0"/>
              </a:rPr>
              <a:t> de </a:t>
            </a:r>
            <a:r>
              <a:rPr lang="pt-BR" sz="5400" dirty="0" err="1">
                <a:solidFill>
                  <a:schemeClr val="tx1"/>
                </a:solidFill>
                <a:latin typeface="Algerian" panose="04020705040A02060702" pitchFamily="82" charset="0"/>
              </a:rPr>
              <a:t>aquino</a:t>
            </a:r>
            <a:r>
              <a:rPr lang="pt-BR" sz="5400" dirty="0">
                <a:solidFill>
                  <a:schemeClr val="tx1"/>
                </a:solidFill>
                <a:latin typeface="Algerian" panose="04020705040A02060702" pitchFamily="82" charset="0"/>
              </a:rPr>
              <a:t> e Aristóteles</a:t>
            </a:r>
          </a:p>
        </p:txBody>
      </p:sp>
      <p:pic>
        <p:nvPicPr>
          <p:cNvPr id="12290" name="Picture 2" descr="Professor William: Biografia: Aristóteles - o sábio de Estagira.">
            <a:extLst>
              <a:ext uri="{FF2B5EF4-FFF2-40B4-BE49-F238E27FC236}">
                <a16:creationId xmlns:a16="http://schemas.microsoft.com/office/drawing/2014/main" id="{421FF2BB-C964-46D3-AAF3-99BF740A66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38" y="2611463"/>
            <a:ext cx="3811971" cy="424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Oração de São Tomás de Aquino para um ótimo dia. - Laércio Silva">
            <a:extLst>
              <a:ext uri="{FF2B5EF4-FFF2-40B4-BE49-F238E27FC236}">
                <a16:creationId xmlns:a16="http://schemas.microsoft.com/office/drawing/2014/main" id="{ED75E370-C00C-43C7-A580-4ED664BC8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0" y="1891286"/>
            <a:ext cx="5413719" cy="49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188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as-cinco-vias-provas-da-existncia-de-deus-santo-toms-de-aquino-1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1696" y="1905000"/>
            <a:ext cx="5480673" cy="4114800"/>
          </a:xfrm>
        </p:spPr>
      </p:pic>
      <p:pic>
        <p:nvPicPr>
          <p:cNvPr id="5" name="Imagem 4" descr="as-cinco-vias-provas-da-existncia-de-deus-santo-toms-de-aquino-2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166" y="1571613"/>
            <a:ext cx="6076950" cy="4562475"/>
          </a:xfrm>
          <a:prstGeom prst="rect">
            <a:avLst/>
          </a:prstGeom>
        </p:spPr>
      </p:pic>
      <p:pic>
        <p:nvPicPr>
          <p:cNvPr id="6" name="Imagem 5" descr="as-cinco-vias-provas-da-existncia-de-deus-santo-toms-de-aquino-3-6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414" y="1142984"/>
            <a:ext cx="6643734" cy="5072098"/>
          </a:xfrm>
          <a:prstGeom prst="rect">
            <a:avLst/>
          </a:prstGeom>
        </p:spPr>
      </p:pic>
      <p:pic>
        <p:nvPicPr>
          <p:cNvPr id="7" name="Imagem 6" descr="as-cinco-vias-provas-da-existncia-de-deus-santo-toms-de-aquino-4-6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100" y="785794"/>
            <a:ext cx="7215238" cy="5715040"/>
          </a:xfrm>
          <a:prstGeom prst="rect">
            <a:avLst/>
          </a:prstGeom>
        </p:spPr>
      </p:pic>
      <p:pic>
        <p:nvPicPr>
          <p:cNvPr id="8" name="Imagem 7" descr="as-cinco-vias-provas-da-existncia-de-deus-santo-toms-de-aquino-5-63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9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024F825-C582-47D2-9642-532760C0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blz - Desenho de porfabia - Gartic">
            <a:extLst>
              <a:ext uri="{FF2B5EF4-FFF2-40B4-BE49-F238E27FC236}">
                <a16:creationId xmlns:a16="http://schemas.microsoft.com/office/drawing/2014/main" id="{ADD2CDAF-28A0-4F97-8EBB-6EC434365B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52" y="421817"/>
            <a:ext cx="6652895" cy="54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18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1802435-99F9-4176-A971-92A09B40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(ENEM) </a:t>
            </a:r>
            <a:r>
              <a:rPr lang="pt-BR" sz="2000" dirty="0"/>
              <a:t>De fato, não é porque o homem pode usar a vontade livre para pecar que se deve supor que Deus a concedeu para isso. Há, portanto, uma razão pela qual Deus deu ao homem esta característica, pois sem ela não poderia viver e agir corretamente. Pode-se compreender, então, que ela foi concedida ao homem para esse fim, considerando-se que se um homem a usar para pecar, recairão sobre ele as punições divinas. Ora, isso seria injusto se a vontade livre tivesse sido dada ao homem não apenas para agir corretamente, mas também para pecar. Na verdade, por que deveria ser punido aquele que usasse da sua vontade para o fim para o qual ela lhe foi dada?</a:t>
            </a:r>
          </a:p>
          <a:p>
            <a:pPr marL="0" indent="0" algn="just">
              <a:buNone/>
            </a:pPr>
            <a:r>
              <a:rPr lang="pt-BR" sz="2000" dirty="0"/>
              <a:t>AGOSTINHO. O livre-arbítrio. In: MARCONDES, D. Textos básicos de ética. Rio de Janeiro: Jorge Zahar, 2008.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Nesse texto, o filósofo cristão Agostinho de Hipona sustenta que a punição divina tem como fundamento o(a)</a:t>
            </a:r>
          </a:p>
          <a:p>
            <a:pPr marL="0" indent="0" algn="just">
              <a:buNone/>
            </a:pPr>
            <a:br>
              <a:rPr lang="pt-BR" sz="2000" dirty="0"/>
            </a:br>
            <a:r>
              <a:rPr lang="pt-BR" sz="2000" dirty="0">
                <a:solidFill>
                  <a:srgbClr val="00B0F0"/>
                </a:solidFill>
              </a:rPr>
              <a:t>a. </a:t>
            </a:r>
            <a:r>
              <a:rPr lang="pt-BR" sz="2000" dirty="0"/>
              <a:t>desvio da postura celibatária.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b.</a:t>
            </a:r>
            <a:r>
              <a:rPr lang="pt-BR" sz="2000" dirty="0"/>
              <a:t> insuficiência da autonomia moral.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c. </a:t>
            </a:r>
            <a:r>
              <a:rPr lang="pt-BR" sz="2000" dirty="0"/>
              <a:t>afastamento das ações de desapego.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d. </a:t>
            </a:r>
            <a:r>
              <a:rPr lang="pt-BR" sz="2000" dirty="0"/>
              <a:t>distanciamento das práticas de sacrifício.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e. </a:t>
            </a:r>
            <a:r>
              <a:rPr lang="pt-BR" sz="2000" dirty="0"/>
              <a:t>violação dos preceitos do Velho Testamento.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7413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1802435-99F9-4176-A971-92A09B40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(ENEM) </a:t>
            </a:r>
            <a:r>
              <a:rPr lang="pt-BR" sz="2400" dirty="0"/>
              <a:t>Se os nossos adversários, que admitem a existência de uma natureza não criada por Deus, o Sumo Bem, quisessem admitir que essas considerações estão certas, deixariam de proferir tantas blasfêmias, como a de atribuir a Deus tanto a autoria dos bens quanto dos males. Pois sendo Ele fonte suprema da Bondade, nunca poderia ter criado aquilo que é contrário à sua natureza.</a:t>
            </a:r>
          </a:p>
          <a:p>
            <a:pPr marL="0" indent="0" algn="just">
              <a:buNone/>
            </a:pPr>
            <a:r>
              <a:rPr lang="pt-BR" sz="2400" dirty="0"/>
              <a:t>AGOSTINHO. A natureza do Bem. Rio de Janeiro: Sétimo Selo, 2005 (adaptado).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Para Agostinho, não se deve atribuir a Deus a origem do mal porque: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a) </a:t>
            </a:r>
            <a:r>
              <a:rPr lang="pt-BR" sz="2400" dirty="0"/>
              <a:t>o surgimento do mal é anterior à existência de Deus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b) </a:t>
            </a:r>
            <a:r>
              <a:rPr lang="pt-BR" sz="2400" dirty="0"/>
              <a:t>o mal, enquanto princípio ontológico, independe de Deus.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c) </a:t>
            </a:r>
            <a:r>
              <a:rPr lang="pt-BR" sz="2400" dirty="0"/>
              <a:t>Deus apenas transforma a matéria, que é, por natureza, má.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d) </a:t>
            </a:r>
            <a:r>
              <a:rPr lang="pt-BR" sz="2400" dirty="0"/>
              <a:t>por ser bom, Deus não pode criar o que lhe é oposto, o mal.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e) </a:t>
            </a:r>
            <a:r>
              <a:rPr lang="pt-BR" sz="2400" dirty="0"/>
              <a:t>Deus se limita a administrar a dialética existente entre o bem e o mal.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5865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1802435-99F9-4176-A971-92A09B40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24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Uem</a:t>
            </a:r>
            <a:r>
              <a:rPr lang="pt-BR" sz="24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patrística surge no séc. II d.C. e estende-se por todo o período medieval conhecido como alta Idade Média. É considerada a filosofia dos Padres da Igreja. Entre seus objetivos encontramos a conversão dos pagãos, o combate às heresias e a consolidação da doutrina cristã.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Sobre a patrística, assinale o que for </a:t>
            </a: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correto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01)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patrística deixa de ser predominante como doutrina do cristianismo quando, a partir do séc. IX, surge uma nova corrente filosófica denominada escolástica, que atinge o apogeu no </a:t>
            </a:r>
            <a:r>
              <a:rPr lang="pt-BR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séc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XIII.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02)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Fundador da patrística, o apóstolo São Paulo escreveu o livro </a:t>
            </a:r>
            <a:r>
              <a:rPr lang="pt-BR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Confissões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razão pela qual é considerado o primeiro filósofo cristão.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04)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Vários pensadores da patrística, entre eles Santo Agostinho, tomam ideias da filosofia clássica grega, particularmente de Platão, que são adaptadas às necessidades das verdades expressas pela teologia cristã.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08)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aliança que a patrística estabelece entre fé e razão caracteriza-se por um predomínio da fé sobre a razão; em Santo Agostinho, a razão é auxiliar da fé e a ela subordinada.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16)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leitura dos filósofos árabes, entre eles </a:t>
            </a:r>
            <a:r>
              <a:rPr lang="pt-BR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Averrois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ajudou Santo Agostinho a compreender os princípios da filosofia de Aristóteles, sem a qual Santo Agostinho não poderia construir seu próprio sistema filosófico.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4934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1802435-99F9-4176-A971-92A09B40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(Enem)  Tomás de Aquino, filósofo cristão que viveu no século XIII, afirma: a lei é uma regra ou um preceito relativo às nossas ações. Ora, a norma suprema dos atos humanos é a razão. Desse modo, em última análise, a lei está submetida à razão; é apenas uma formulação das exigências racionais. Porém, é mister que ela emane da comunidade, ou de uma pessoa que legitimamente a representa.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GILSON, E.; BOEHNER, P. </a:t>
            </a:r>
            <a:r>
              <a:rPr lang="pt-BR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História da filosofia cristã.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Petrópolis: Vozes, 1991 (adaptado).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contexto do século XIII, a visão política do filósofo mencionado retoma o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pensamento idealista de Platão.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conformismo estoico de Sêneca.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ensinamento místico de Pitágoras.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paradigma de vida feliz de Agostinho.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conceito de bem comum de Aristóteles.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97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3A548D0-CA14-474C-9D71-06B993D94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404730"/>
            <a:ext cx="11542643" cy="5208105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</a:rPr>
              <a:t>Decadência do Império romano;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Invasões bárbaras;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Fragmentação política;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</a:rPr>
              <a:t>Edito de Milão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(313 </a:t>
            </a:r>
            <a:r>
              <a:rPr lang="pt-BR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d.c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 </a:t>
            </a:r>
            <a:r>
              <a:rPr lang="pt-BR" sz="2800" b="1" dirty="0">
                <a:solidFill>
                  <a:srgbClr val="FF0000"/>
                </a:solidFill>
              </a:rPr>
              <a:t>–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800" b="1" dirty="0">
                <a:solidFill>
                  <a:srgbClr val="002060"/>
                </a:solidFill>
              </a:rPr>
              <a:t>Constantino.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Liberdade de culto aos cristãos;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</a:rPr>
              <a:t>Edito de Tessalônica 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(380 </a:t>
            </a:r>
            <a:r>
              <a:rPr lang="pt-BR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d.c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 </a:t>
            </a:r>
            <a:r>
              <a:rPr lang="pt-BR" sz="2800" b="1" dirty="0">
                <a:solidFill>
                  <a:srgbClr val="FF0000"/>
                </a:solidFill>
              </a:rPr>
              <a:t>–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800" b="1" dirty="0">
                <a:solidFill>
                  <a:srgbClr val="002060"/>
                </a:solidFill>
              </a:rPr>
              <a:t>Teodósio.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Cristianismo </a:t>
            </a:r>
            <a:r>
              <a:rPr lang="pt-BR" sz="24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400" dirty="0">
                <a:sym typeface="Wingdings" panose="05000000000000000000" pitchFamily="2" charset="2"/>
              </a:rPr>
              <a:t> Religião oficial;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</a:rPr>
              <a:t>Instituição: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Igreja Católica Apostólica Romana;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Estado </a:t>
            </a:r>
            <a:r>
              <a:rPr lang="pt-BR" sz="2400" dirty="0">
                <a:solidFill>
                  <a:srgbClr val="FF0000"/>
                </a:solidFill>
              </a:rPr>
              <a:t>+</a:t>
            </a:r>
            <a:r>
              <a:rPr lang="pt-BR" sz="2400" dirty="0"/>
              <a:t> Igreja;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/>
              <a:t>Poder espiritual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(Indivíduo) </a:t>
            </a:r>
            <a:r>
              <a:rPr lang="pt-BR" sz="2400" dirty="0"/>
              <a:t>e Político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(Social) </a:t>
            </a:r>
            <a:r>
              <a:rPr lang="pt-BR" sz="24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400" dirty="0">
                <a:sym typeface="Wingdings" panose="05000000000000000000" pitchFamily="2" charset="2"/>
              </a:rPr>
              <a:t> </a:t>
            </a:r>
            <a:r>
              <a:rPr lang="pt-BR" sz="2400" dirty="0">
                <a:solidFill>
                  <a:srgbClr val="002060"/>
                </a:solidFill>
                <a:sym typeface="Wingdings" panose="05000000000000000000" pitchFamily="2" charset="2"/>
              </a:rPr>
              <a:t>Organização Feudal</a:t>
            </a:r>
            <a:r>
              <a:rPr lang="pt-BR" sz="2400" dirty="0">
                <a:sym typeface="Wingdings" panose="05000000000000000000" pitchFamily="2" charset="2"/>
              </a:rPr>
              <a:t>;</a:t>
            </a:r>
            <a:endParaRPr lang="pt-BR" sz="2400" dirty="0"/>
          </a:p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4958BC5-4307-4235-B3E8-C77C31DF7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50756"/>
            <a:ext cx="11542643" cy="118169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7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Contexto</a:t>
            </a:r>
            <a:r>
              <a:rPr lang="pt-BR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7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histórico</a:t>
            </a:r>
          </a:p>
        </p:txBody>
      </p:sp>
    </p:spTree>
    <p:extLst>
      <p:ext uri="{BB962C8B-B14F-4D97-AF65-F5344CB8AC3E}">
        <p14:creationId xmlns:p14="http://schemas.microsoft.com/office/powerpoint/2010/main" val="3179400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1802435-99F9-4176-A971-92A09B40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(Enem)  Desde que tenhamos compreendido o significado da palavra “Deus”, sabemos, de imediato, que Deus existe. Com efeito, essa palavra designa uma coisa de tal ordem que não podemos conceber nada que lhe seja maior. Ora, o que existe na realidade e no pensamento é maior do que o que existe apenas no pensamento. Donde se segue que o objeto designado pela palavra “Deus”, que existe no pensamento, desde que se entenda essa palavra, também existe na realidade. Por conseguinte, a existência de Deus é evidente.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TOMÁS DE AQUINO. </a:t>
            </a:r>
            <a:r>
              <a:rPr lang="pt-BR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Suma teológica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Rio de Janeiro: Loyola, 2002.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O texto apresenta uma elaboração teórica de Tomás de Aquino caracterizada por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reiterar a ortodoxia religiosa contra os heréticos.   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sustentar racionalmente doutrina alicerçada na fé.   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explicar as virtudes teologais pela demonstração.   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flexibilizar a interpretação oficial dos textos sagrados.   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justificar pragmaticamente crença livre de dogmas.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2871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1802435-99F9-4176-A971-92A09B40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Unicentro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 No século XIII surgiu a Escolástica, cor­rente filosófica que, a partir de então, domi­nou o pensamento medieval.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(Rubim Santos Leão de Aquino. </a:t>
            </a:r>
            <a:r>
              <a:rPr lang="pt-BR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História das Sociedades: das Comunidades Primitivas às Sociedades Medievais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A Escolástica: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teve em Santo Agostinho seu maior expo­ente e era teocêntrica;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teve em Alberto Magno seu maior expo­ente e refutava o teocentrismo, pregando o antropocentrismo;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teve em Tomás de Aquino seu principal expoente e foi uma tentativa de harmoni­zar a razão com a fé;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considerava que a razão podia proporcio­nar uma visão completa e unificada da na­tureza ou da sociedade;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pregava o recurso racional da força, sendo este mais importante do que o exercício da virtude ou da fé.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126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3A548D0-CA14-474C-9D71-06B993D94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404730"/>
            <a:ext cx="11542643" cy="520810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chemeClr val="tx1"/>
                </a:solidFill>
              </a:rPr>
              <a:t>Problemática: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/>
              <a:t>Saber Revelado </a:t>
            </a:r>
            <a:r>
              <a:rPr lang="pt-BR" sz="2800" dirty="0">
                <a:solidFill>
                  <a:srgbClr val="FF0000"/>
                </a:solidFill>
              </a:rPr>
              <a:t>x</a:t>
            </a:r>
            <a:r>
              <a:rPr lang="pt-BR" sz="2800" dirty="0"/>
              <a:t> Saber Filosófico.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/>
              <a:t>Fé </a:t>
            </a:r>
            <a:r>
              <a:rPr lang="pt-BR" sz="2800" dirty="0">
                <a:solidFill>
                  <a:srgbClr val="FF0000"/>
                </a:solidFill>
              </a:rPr>
              <a:t>x</a:t>
            </a:r>
            <a:r>
              <a:rPr lang="pt-BR" sz="2800" dirty="0"/>
              <a:t> </a:t>
            </a:r>
            <a:r>
              <a:rPr lang="pt-BR" sz="2800" u="sng" dirty="0"/>
              <a:t>Razão</a:t>
            </a:r>
            <a:r>
              <a:rPr lang="pt-BR" sz="2800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Influências: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>
                <a:sym typeface="Wingdings" panose="05000000000000000000" pitchFamily="2" charset="2"/>
              </a:rPr>
              <a:t>Platão </a:t>
            </a:r>
            <a:r>
              <a:rPr lang="pt-BR" sz="2800" dirty="0">
                <a:solidFill>
                  <a:srgbClr val="0070C0"/>
                </a:solidFill>
                <a:sym typeface="Wingdings" panose="05000000000000000000" pitchFamily="2" charset="2"/>
              </a:rPr>
              <a:t>(alta idade média)</a:t>
            </a:r>
            <a:r>
              <a:rPr lang="pt-BR" sz="2800" dirty="0">
                <a:sym typeface="Wingdings" panose="05000000000000000000" pitchFamily="2" charset="2"/>
              </a:rPr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>
                <a:sym typeface="Wingdings" panose="05000000000000000000" pitchFamily="2" charset="2"/>
              </a:rPr>
              <a:t>Aristóteles </a:t>
            </a:r>
            <a:r>
              <a:rPr lang="pt-BR" sz="2800" dirty="0">
                <a:solidFill>
                  <a:srgbClr val="0070C0"/>
                </a:solidFill>
                <a:sym typeface="Wingdings" panose="05000000000000000000" pitchFamily="2" charset="2"/>
              </a:rPr>
              <a:t>(Baixa idade média)</a:t>
            </a:r>
            <a:r>
              <a:rPr lang="pt-BR" sz="2800" dirty="0">
                <a:sym typeface="Wingdings" panose="05000000000000000000" pitchFamily="2" charset="2"/>
              </a:rPr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>
                <a:sym typeface="Wingdings" panose="05000000000000000000" pitchFamily="2" charset="2"/>
              </a:rPr>
              <a:t>Estoicismo;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4958BC5-4307-4235-B3E8-C77C31DF7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50756"/>
            <a:ext cx="11542643" cy="118169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7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Processo</a:t>
            </a:r>
            <a:r>
              <a:rPr lang="pt-BR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7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de</a:t>
            </a:r>
            <a:r>
              <a:rPr lang="pt-BR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7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consolidação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21CFF68-9B6B-4E2B-B071-063E6762C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426" y="3826565"/>
            <a:ext cx="4359965" cy="255756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B36A5EB-BA68-49FA-9231-C316983D4363}"/>
              </a:ext>
            </a:extLst>
          </p:cNvPr>
          <p:cNvSpPr/>
          <p:nvPr/>
        </p:nvSpPr>
        <p:spPr>
          <a:xfrm>
            <a:off x="3525077" y="2743200"/>
            <a:ext cx="420093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Subordinada/justificativa</a:t>
            </a:r>
          </a:p>
        </p:txBody>
      </p:sp>
      <p:sp>
        <p:nvSpPr>
          <p:cNvPr id="6" name="Seta: Dobrada para Cima 5">
            <a:extLst>
              <a:ext uri="{FF2B5EF4-FFF2-40B4-BE49-F238E27FC236}">
                <a16:creationId xmlns:a16="http://schemas.microsoft.com/office/drawing/2014/main" id="{53D929CF-7722-4200-9FE4-16DFADBCB415}"/>
              </a:ext>
            </a:extLst>
          </p:cNvPr>
          <p:cNvSpPr/>
          <p:nvPr/>
        </p:nvSpPr>
        <p:spPr>
          <a:xfrm rot="5400000">
            <a:off x="2458278" y="2641359"/>
            <a:ext cx="578921" cy="112226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380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4958BC5-4307-4235-B3E8-C77C31DF7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50756"/>
            <a:ext cx="11542643" cy="95087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8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Escolas</a:t>
            </a:r>
            <a:r>
              <a:rPr lang="pt-BR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8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filosóficas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3C2610F-8B20-4591-A9F1-A61BE90A70EC}"/>
              </a:ext>
            </a:extLst>
          </p:cNvPr>
          <p:cNvSpPr/>
          <p:nvPr/>
        </p:nvSpPr>
        <p:spPr>
          <a:xfrm>
            <a:off x="1523999" y="1099934"/>
            <a:ext cx="2663687" cy="1351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Patrística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DDD5785A-3C0C-47A8-AFA2-CD500B535079}"/>
              </a:ext>
            </a:extLst>
          </p:cNvPr>
          <p:cNvSpPr/>
          <p:nvPr/>
        </p:nvSpPr>
        <p:spPr>
          <a:xfrm>
            <a:off x="7732642" y="1099934"/>
            <a:ext cx="3054628" cy="1351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Escolástica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46D2211-2B12-4E6B-954A-84D2B48177E3}"/>
              </a:ext>
            </a:extLst>
          </p:cNvPr>
          <p:cNvSpPr/>
          <p:nvPr/>
        </p:nvSpPr>
        <p:spPr>
          <a:xfrm>
            <a:off x="1523997" y="2574243"/>
            <a:ext cx="2663687" cy="13517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Alta Idade Média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5835122-E17D-4031-B113-2D27AFCAA4FD}"/>
              </a:ext>
            </a:extLst>
          </p:cNvPr>
          <p:cNvSpPr/>
          <p:nvPr/>
        </p:nvSpPr>
        <p:spPr>
          <a:xfrm>
            <a:off x="1523998" y="4022041"/>
            <a:ext cx="2663687" cy="13517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Platão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4977F08-6E0E-46D3-A1AC-9F3273A742E0}"/>
              </a:ext>
            </a:extLst>
          </p:cNvPr>
          <p:cNvSpPr/>
          <p:nvPr/>
        </p:nvSpPr>
        <p:spPr>
          <a:xfrm>
            <a:off x="7732642" y="2559895"/>
            <a:ext cx="3054628" cy="13517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Baixa Idade Média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1A6A263-25AA-4396-90B5-FC4CA61FE5C4}"/>
              </a:ext>
            </a:extLst>
          </p:cNvPr>
          <p:cNvSpPr/>
          <p:nvPr/>
        </p:nvSpPr>
        <p:spPr>
          <a:xfrm>
            <a:off x="7762000" y="4009906"/>
            <a:ext cx="3054628" cy="13517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Aristóteles</a:t>
            </a:r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DAA8143E-510A-4B44-8339-D798267F8538}"/>
              </a:ext>
            </a:extLst>
          </p:cNvPr>
          <p:cNvSpPr/>
          <p:nvPr/>
        </p:nvSpPr>
        <p:spPr>
          <a:xfrm>
            <a:off x="1523997" y="2270562"/>
            <a:ext cx="484632" cy="56871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B26A8624-E60D-4BD6-BBCF-8C03CB6B1C7A}"/>
              </a:ext>
            </a:extLst>
          </p:cNvPr>
          <p:cNvSpPr/>
          <p:nvPr/>
        </p:nvSpPr>
        <p:spPr>
          <a:xfrm>
            <a:off x="1523997" y="3725548"/>
            <a:ext cx="484632" cy="56871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A2C55DCC-3A16-4860-93C4-A8FB0F0A1237}"/>
              </a:ext>
            </a:extLst>
          </p:cNvPr>
          <p:cNvSpPr/>
          <p:nvPr/>
        </p:nvSpPr>
        <p:spPr>
          <a:xfrm>
            <a:off x="3697351" y="2257830"/>
            <a:ext cx="484632" cy="56871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B7BAEA6A-7608-4CBE-B80E-8EDEE0EA731A}"/>
              </a:ext>
            </a:extLst>
          </p:cNvPr>
          <p:cNvSpPr/>
          <p:nvPr/>
        </p:nvSpPr>
        <p:spPr>
          <a:xfrm>
            <a:off x="3697351" y="3732139"/>
            <a:ext cx="484632" cy="56871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ACD0CFA8-BEA3-4B86-ACA9-08D22BE1900D}"/>
              </a:ext>
            </a:extLst>
          </p:cNvPr>
          <p:cNvSpPr/>
          <p:nvPr/>
        </p:nvSpPr>
        <p:spPr>
          <a:xfrm>
            <a:off x="7762000" y="2257830"/>
            <a:ext cx="484632" cy="56871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Seta: para Baixo 19">
            <a:extLst>
              <a:ext uri="{FF2B5EF4-FFF2-40B4-BE49-F238E27FC236}">
                <a16:creationId xmlns:a16="http://schemas.microsoft.com/office/drawing/2014/main" id="{BC644FC2-40FE-429B-A0F0-D5C267D568EB}"/>
              </a:ext>
            </a:extLst>
          </p:cNvPr>
          <p:cNvSpPr/>
          <p:nvPr/>
        </p:nvSpPr>
        <p:spPr>
          <a:xfrm>
            <a:off x="7767701" y="3725548"/>
            <a:ext cx="484632" cy="56871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Seta: para Baixo 20">
            <a:extLst>
              <a:ext uri="{FF2B5EF4-FFF2-40B4-BE49-F238E27FC236}">
                <a16:creationId xmlns:a16="http://schemas.microsoft.com/office/drawing/2014/main" id="{3A8ED6EC-48CB-4A66-890B-2F4AA6656397}"/>
              </a:ext>
            </a:extLst>
          </p:cNvPr>
          <p:cNvSpPr/>
          <p:nvPr/>
        </p:nvSpPr>
        <p:spPr>
          <a:xfrm>
            <a:off x="10262881" y="2270562"/>
            <a:ext cx="484632" cy="555985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Seta: para Baixo 21">
            <a:extLst>
              <a:ext uri="{FF2B5EF4-FFF2-40B4-BE49-F238E27FC236}">
                <a16:creationId xmlns:a16="http://schemas.microsoft.com/office/drawing/2014/main" id="{7F9676F0-61B7-40A6-8F15-B4F4814CC712}"/>
              </a:ext>
            </a:extLst>
          </p:cNvPr>
          <p:cNvSpPr/>
          <p:nvPr/>
        </p:nvSpPr>
        <p:spPr>
          <a:xfrm>
            <a:off x="10262881" y="3725548"/>
            <a:ext cx="484632" cy="56871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65C0D8EE-4C38-4F5A-9006-A9175F5F545F}"/>
              </a:ext>
            </a:extLst>
          </p:cNvPr>
          <p:cNvSpPr/>
          <p:nvPr/>
        </p:nvSpPr>
        <p:spPr>
          <a:xfrm>
            <a:off x="1457733" y="5466522"/>
            <a:ext cx="2663687" cy="13517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Santo Agostinho</a:t>
            </a:r>
          </a:p>
        </p:txBody>
      </p:sp>
      <p:sp>
        <p:nvSpPr>
          <p:cNvPr id="24" name="Seta: para Baixo 23">
            <a:extLst>
              <a:ext uri="{FF2B5EF4-FFF2-40B4-BE49-F238E27FC236}">
                <a16:creationId xmlns:a16="http://schemas.microsoft.com/office/drawing/2014/main" id="{51B97731-00C1-4285-85E2-9F1633D70297}"/>
              </a:ext>
            </a:extLst>
          </p:cNvPr>
          <p:cNvSpPr/>
          <p:nvPr/>
        </p:nvSpPr>
        <p:spPr>
          <a:xfrm>
            <a:off x="1523997" y="5182776"/>
            <a:ext cx="484632" cy="52727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Seta: para Baixo 24">
            <a:extLst>
              <a:ext uri="{FF2B5EF4-FFF2-40B4-BE49-F238E27FC236}">
                <a16:creationId xmlns:a16="http://schemas.microsoft.com/office/drawing/2014/main" id="{4E65A3F8-C0CD-4391-8B90-92937AB50304}"/>
              </a:ext>
            </a:extLst>
          </p:cNvPr>
          <p:cNvSpPr/>
          <p:nvPr/>
        </p:nvSpPr>
        <p:spPr>
          <a:xfrm>
            <a:off x="3697351" y="5202883"/>
            <a:ext cx="484632" cy="50217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0AE09D06-6DDD-4D89-8253-EE9BF18C5F57}"/>
              </a:ext>
            </a:extLst>
          </p:cNvPr>
          <p:cNvSpPr/>
          <p:nvPr/>
        </p:nvSpPr>
        <p:spPr>
          <a:xfrm>
            <a:off x="7762000" y="5446415"/>
            <a:ext cx="3054628" cy="13517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São Tomás de Aquino</a:t>
            </a:r>
          </a:p>
        </p:txBody>
      </p:sp>
      <p:sp>
        <p:nvSpPr>
          <p:cNvPr id="27" name="Seta: para Baixo 26">
            <a:extLst>
              <a:ext uri="{FF2B5EF4-FFF2-40B4-BE49-F238E27FC236}">
                <a16:creationId xmlns:a16="http://schemas.microsoft.com/office/drawing/2014/main" id="{87540D6D-A84A-42F9-B5F6-513C27384D90}"/>
              </a:ext>
            </a:extLst>
          </p:cNvPr>
          <p:cNvSpPr/>
          <p:nvPr/>
        </p:nvSpPr>
        <p:spPr>
          <a:xfrm>
            <a:off x="7767701" y="5156029"/>
            <a:ext cx="484632" cy="56871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Seta: para Baixo 27">
            <a:extLst>
              <a:ext uri="{FF2B5EF4-FFF2-40B4-BE49-F238E27FC236}">
                <a16:creationId xmlns:a16="http://schemas.microsoft.com/office/drawing/2014/main" id="{BC53A905-2206-4876-BFAA-845E73FC52E8}"/>
              </a:ext>
            </a:extLst>
          </p:cNvPr>
          <p:cNvSpPr/>
          <p:nvPr/>
        </p:nvSpPr>
        <p:spPr>
          <a:xfrm>
            <a:off x="10335776" y="5177819"/>
            <a:ext cx="484632" cy="56871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639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A6624C7-DB9A-4881-A157-DC8465B27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D810092-B90D-4186-92A1-AF334B61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Biografia de Santo Agostinho - eBiografia">
            <a:extLst>
              <a:ext uri="{FF2B5EF4-FFF2-40B4-BE49-F238E27FC236}">
                <a16:creationId xmlns:a16="http://schemas.microsoft.com/office/drawing/2014/main" id="{87098DDB-B7E9-4F52-AAFF-62231787D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5939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nfissões – Santo Agostinho – O Caminho">
            <a:extLst>
              <a:ext uri="{FF2B5EF4-FFF2-40B4-BE49-F238E27FC236}">
                <a16:creationId xmlns:a16="http://schemas.microsoft.com/office/drawing/2014/main" id="{4801FB85-DF53-4069-9ED2-BC7AD301E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668" y="3975652"/>
            <a:ext cx="2075291" cy="288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4C3AD60-CCFD-46AD-85C0-F3548A8A7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668" y="819013"/>
            <a:ext cx="2008950" cy="305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09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3776B81-5AE7-40BA-89BC-BE59EAF2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Pode ser uma imagem de 1 pessoa">
            <a:extLst>
              <a:ext uri="{FF2B5EF4-FFF2-40B4-BE49-F238E27FC236}">
                <a16:creationId xmlns:a16="http://schemas.microsoft.com/office/drawing/2014/main" id="{C1C82A47-C229-4610-8DA1-BC24EE8DD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4" y="1790891"/>
            <a:ext cx="4465983" cy="446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enhuma descrição de foto disponível.">
            <a:extLst>
              <a:ext uri="{FF2B5EF4-FFF2-40B4-BE49-F238E27FC236}">
                <a16:creationId xmlns:a16="http://schemas.microsoft.com/office/drawing/2014/main" id="{2170ECF5-1337-4D05-B851-935D51E153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82" y="651204"/>
            <a:ext cx="5246014" cy="524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24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6E38715-D50B-44B8-A4DF-AD3D63819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1205949"/>
            <a:ext cx="11648661" cy="5393634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</a:rPr>
              <a:t>Problemática:</a:t>
            </a:r>
            <a:r>
              <a:rPr lang="pt-BR" sz="2800" dirty="0"/>
              <a:t> Qual a origem do mal?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</a:rPr>
              <a:t>Quem é Deus?  </a:t>
            </a:r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800" dirty="0">
                <a:sym typeface="Wingdings" panose="05000000000000000000" pitchFamily="2" charset="2"/>
              </a:rPr>
              <a:t> O que não é Deus!? </a:t>
            </a:r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800" dirty="0">
                <a:sym typeface="Wingdings" panose="05000000000000000000" pitchFamily="2" charset="2"/>
              </a:rPr>
              <a:t> O mundo, múltiplos seres, paisagens... </a:t>
            </a:r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800" dirty="0">
                <a:sym typeface="Wingdings" panose="05000000000000000000" pitchFamily="2" charset="2"/>
              </a:rPr>
              <a:t> Criações divinas </a:t>
            </a:r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800" dirty="0">
                <a:sym typeface="Wingdings" panose="05000000000000000000" pitchFamily="2" charset="2"/>
              </a:rPr>
              <a:t> Possuem um “ser relativo”;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8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Deus é...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“Ser” pleno, perfeito, eterno, </a:t>
            </a:r>
            <a:r>
              <a:rPr lang="pt-BR" sz="2400" b="1" u="sng" dirty="0">
                <a:sym typeface="Wingdings" panose="05000000000000000000" pitchFamily="2" charset="2"/>
              </a:rPr>
              <a:t>BOM </a:t>
            </a:r>
            <a:r>
              <a:rPr lang="pt-BR" sz="2400" b="1" u="sng" dirty="0">
                <a:solidFill>
                  <a:srgbClr val="002060"/>
                </a:solidFill>
                <a:sym typeface="Wingdings" panose="05000000000000000000" pitchFamily="2" charset="2"/>
              </a:rPr>
              <a:t>(Sumo bem)</a:t>
            </a:r>
            <a:r>
              <a:rPr lang="pt-BR" sz="2400" dirty="0">
                <a:sym typeface="Wingdings" panose="05000000000000000000" pitchFamily="2" charset="2"/>
              </a:rPr>
              <a:t>...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Criador Bom </a:t>
            </a:r>
            <a:r>
              <a:rPr lang="pt-BR" sz="2400" dirty="0">
                <a:solidFill>
                  <a:srgbClr val="FF0000"/>
                </a:solidFill>
                <a:sym typeface="Wingdings" panose="05000000000000000000" pitchFamily="2" charset="2"/>
              </a:rPr>
              <a:t>=</a:t>
            </a:r>
            <a:r>
              <a:rPr lang="pt-BR" sz="2400" dirty="0">
                <a:sym typeface="Wingdings" panose="05000000000000000000" pitchFamily="2" charset="2"/>
              </a:rPr>
              <a:t> Criaturas Boas.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O “</a:t>
            </a:r>
            <a:r>
              <a:rPr lang="pt-BR" sz="2400" b="1" dirty="0">
                <a:sym typeface="Wingdings" panose="05000000000000000000" pitchFamily="2" charset="2"/>
              </a:rPr>
              <a:t>Mal Ontológico</a:t>
            </a:r>
            <a:r>
              <a:rPr lang="pt-BR" sz="2400" dirty="0">
                <a:sym typeface="Wingdings" panose="05000000000000000000" pitchFamily="2" charset="2"/>
              </a:rPr>
              <a:t>” </a:t>
            </a:r>
            <a:r>
              <a:rPr lang="pt-BR" sz="2400" b="1" u="sng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não existe</a:t>
            </a:r>
            <a:r>
              <a:rPr lang="pt-BR" sz="2400" dirty="0">
                <a:sym typeface="Wingdings" panose="05000000000000000000" pitchFamily="2" charset="2"/>
              </a:rPr>
              <a:t>!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Como explicar o mal observado no mundo?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ym typeface="Wingdings" panose="05000000000000000000" pitchFamily="2" charset="2"/>
              </a:rPr>
              <a:t>O mal é o “não ser”, desvio, ausência do bem.</a:t>
            </a:r>
          </a:p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B10B47C-09FE-49AF-8114-D5344055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64013"/>
            <a:ext cx="11648660" cy="108892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7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A</a:t>
            </a:r>
            <a:r>
              <a:rPr lang="pt-BR" sz="7200" dirty="0">
                <a:latin typeface="Algerian" panose="04020705040A02060702" pitchFamily="82" charset="0"/>
              </a:rPr>
              <a:t> </a:t>
            </a:r>
            <a:r>
              <a:rPr lang="pt-BR" sz="7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problemática</a:t>
            </a:r>
            <a:r>
              <a:rPr lang="pt-BR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7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do</a:t>
            </a:r>
            <a:r>
              <a:rPr lang="pt-BR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7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mal</a:t>
            </a:r>
          </a:p>
        </p:txBody>
      </p:sp>
      <p:pic>
        <p:nvPicPr>
          <p:cNvPr id="5122" name="Picture 2" descr="A questão do mal em Agostinho">
            <a:extLst>
              <a:ext uri="{FF2B5EF4-FFF2-40B4-BE49-F238E27FC236}">
                <a16:creationId xmlns:a16="http://schemas.microsoft.com/office/drawing/2014/main" id="{247497CA-E67E-496A-BF41-E2B5FDF53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539" y="3218830"/>
            <a:ext cx="2254941" cy="329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114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6E38715-D50B-44B8-A4DF-AD3D63819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1205949"/>
            <a:ext cx="11648661" cy="53936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chemeClr val="tx1"/>
                </a:solidFill>
              </a:rPr>
              <a:t>O mal...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/>
              <a:t>Proveniente do “livre-arbítrio”;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/>
              <a:t>Perversão da natureza humana;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/>
              <a:t>Pecado original;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/>
              <a:t>Distanciamento do bem;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chemeClr val="tx1"/>
                </a:solidFill>
              </a:rPr>
              <a:t>Ética: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2800" dirty="0"/>
              <a:t>Fazer bom uso do livre-arbítrio;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2800" dirty="0"/>
              <a:t>Insuficiência moral </a:t>
            </a:r>
            <a:r>
              <a:rPr lang="pt-BR" sz="2800" dirty="0">
                <a:solidFill>
                  <a:srgbClr val="FF0000"/>
                </a:solidFill>
              </a:rPr>
              <a:t>=</a:t>
            </a:r>
            <a:r>
              <a:rPr lang="pt-BR" sz="2800" dirty="0"/>
              <a:t> Punição divina;</a:t>
            </a:r>
          </a:p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B10B47C-09FE-49AF-8114-D5344055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64013"/>
            <a:ext cx="11648660" cy="108892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7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A</a:t>
            </a:r>
            <a:r>
              <a:rPr lang="pt-BR" sz="7200" dirty="0">
                <a:latin typeface="Algerian" panose="04020705040A02060702" pitchFamily="82" charset="0"/>
              </a:rPr>
              <a:t> </a:t>
            </a:r>
            <a:r>
              <a:rPr lang="pt-BR" sz="7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problemática</a:t>
            </a:r>
            <a:r>
              <a:rPr lang="pt-BR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7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do</a:t>
            </a:r>
            <a:r>
              <a:rPr lang="pt-BR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7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mal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4F7B05B-34BB-46A8-AE3C-396AFCBFA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930" y="2733393"/>
            <a:ext cx="6003233" cy="216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686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rights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400_TF66722518.potx" id="{C84ED8BD-52E3-4647-BDDE-2D5844B660E5}" vid="{EB3F96B2-70B4-484F-91EE-3CFAE2EECAB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A7FA506-1E93-4CA4-B270-1F08FD18C3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2FE978-FCBC-4C90-A410-B547AA7060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F4328E-77DF-41E8-952F-124AE19F1F7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discurso de vendas leve</Template>
  <TotalTime>312</TotalTime>
  <Words>1652</Words>
  <Application>Microsoft Office PowerPoint</Application>
  <PresentationFormat>Widescreen</PresentationFormat>
  <Paragraphs>161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9" baseType="lpstr">
      <vt:lpstr>Algerian</vt:lpstr>
      <vt:lpstr>Arial</vt:lpstr>
      <vt:lpstr>Calibri</vt:lpstr>
      <vt:lpstr>Consolas</vt:lpstr>
      <vt:lpstr>Constantia</vt:lpstr>
      <vt:lpstr>Verdana</vt:lpstr>
      <vt:lpstr>Wingdings</vt:lpstr>
      <vt:lpstr>RetrospectVTI</vt:lpstr>
      <vt:lpstr>FILOSOFIA</vt:lpstr>
      <vt:lpstr>Apresentação do PowerPoint</vt:lpstr>
      <vt:lpstr>Contexto histórico</vt:lpstr>
      <vt:lpstr>Processo de consolidação</vt:lpstr>
      <vt:lpstr>Escolas filosóficas</vt:lpstr>
      <vt:lpstr>Apresentação do PowerPoint</vt:lpstr>
      <vt:lpstr>Apresentação do PowerPoint</vt:lpstr>
      <vt:lpstr>A problemática do mal</vt:lpstr>
      <vt:lpstr>A problemática do mal</vt:lpstr>
      <vt:lpstr>Apresentação do PowerPoint</vt:lpstr>
      <vt:lpstr>Sobre o tempo</vt:lpstr>
      <vt:lpstr>Apresentação do PowerPoint</vt:lpstr>
      <vt:lpstr>Epistemologia agostiniana</vt:lpstr>
      <vt:lpstr>Apresentação do PowerPoint</vt:lpstr>
      <vt:lpstr>POLÍTICA AGOSTINIANA</vt:lpstr>
      <vt:lpstr>SIMULTANEAMENTE</vt:lpstr>
      <vt:lpstr>Apresentação do PowerPoint</vt:lpstr>
      <vt:lpstr>Apresentação do PowerPoint</vt:lpstr>
      <vt:lpstr>Apresentação do PowerPoint</vt:lpstr>
      <vt:lpstr>Apresentação do PowerPoint</vt:lpstr>
      <vt:lpstr>SÃO Tomás de aquino</vt:lpstr>
      <vt:lpstr>Contexto histórico</vt:lpstr>
      <vt:lpstr>São tomás de aquino e Aristóteles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FILOSOFIA</dc:title>
  <dc:creator>Alexandre Zeni</dc:creator>
  <cp:lastModifiedBy>Zeni Zeni</cp:lastModifiedBy>
  <cp:revision>27</cp:revision>
  <dcterms:created xsi:type="dcterms:W3CDTF">2021-04-19T20:06:19Z</dcterms:created>
  <dcterms:modified xsi:type="dcterms:W3CDTF">2024-05-10T01:19:40Z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